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7D0B0274-3E6F-4D20-988D-7A2952E74E3A}"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93073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04/21/2021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188348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343352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111041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3536742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115696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156692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528548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268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311944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04/21/2021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23332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B098C6-9D51-4A03-ABCE-CA18169924B6}" type="datetimeFigureOut">
              <a:rPr lang="en-US" smtClean="0"/>
              <a:t>04/21/2021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144668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B098C6-9D51-4A03-ABCE-CA18169924B6}" type="datetimeFigureOut">
              <a:rPr lang="en-US" smtClean="0"/>
              <a:t>04/21/2021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337156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B098C6-9D51-4A03-ABCE-CA18169924B6}" type="datetimeFigureOut">
              <a:rPr lang="en-US" smtClean="0"/>
              <a:t>04/21/2021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93076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098C6-9D51-4A03-ABCE-CA18169924B6}" type="datetimeFigureOut">
              <a:rPr lang="en-US" smtClean="0"/>
              <a:t>04/21/2021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0752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04/21/2021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228621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04/21/2021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a:p>
        </p:txBody>
      </p:sp>
    </p:spTree>
    <p:extLst>
      <p:ext uri="{BB962C8B-B14F-4D97-AF65-F5344CB8AC3E}">
        <p14:creationId xmlns:p14="http://schemas.microsoft.com/office/powerpoint/2010/main" val="44612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BB098C6-9D51-4A03-ABCE-CA18169924B6}" type="datetimeFigureOut">
              <a:rPr lang="en-US" smtClean="0"/>
              <a:t>04/21/2021</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0B0274-3E6F-4D20-988D-7A2952E74E3A}" type="slidenum">
              <a:rPr lang="en-US" smtClean="0"/>
              <a:t>‹#›</a:t>
            </a:fld>
            <a:endParaRPr lang="en-US"/>
          </a:p>
        </p:txBody>
      </p:sp>
    </p:spTree>
    <p:extLst>
      <p:ext uri="{BB962C8B-B14F-4D97-AF65-F5344CB8AC3E}">
        <p14:creationId xmlns:p14="http://schemas.microsoft.com/office/powerpoint/2010/main" val="35196075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58818" y="4362347"/>
            <a:ext cx="6264696" cy="835217"/>
          </a:xfrm>
        </p:spPr>
        <p:txBody>
          <a:bodyPr vert="horz" lIns="91440" tIns="45720" rIns="91440" bIns="45720" rtlCol="0" anchor="b">
            <a:noAutofit/>
          </a:bodyPr>
          <a:lstStyle/>
          <a:p>
            <a:r>
              <a:rPr lang="en-US" sz="4800" u="sng" dirty="0"/>
              <a:t>Exercise Physiology IITs</a:t>
            </a:r>
          </a:p>
        </p:txBody>
      </p:sp>
      <p:sp>
        <p:nvSpPr>
          <p:cNvPr id="3" name="Subtitle 2"/>
          <p:cNvSpPr>
            <a:spLocks noGrp="1"/>
          </p:cNvSpPr>
          <p:nvPr>
            <p:ph type="subTitle" idx="1"/>
          </p:nvPr>
        </p:nvSpPr>
        <p:spPr>
          <a:xfrm>
            <a:off x="2975882" y="5230346"/>
            <a:ext cx="5240734" cy="423328"/>
          </a:xfrm>
        </p:spPr>
        <p:txBody>
          <a:bodyPr vert="horz" lIns="91440" tIns="45720" rIns="91440" bIns="45720" rtlCol="0" anchor="t">
            <a:normAutofit/>
          </a:bodyPr>
          <a:lstStyle/>
          <a:p>
            <a:pPr algn="l"/>
            <a:r>
              <a:rPr lang="en-US" sz="2000" u="sng" dirty="0"/>
              <a:t>Can heat therapy help exercise recovery?</a:t>
            </a:r>
          </a:p>
        </p:txBody>
      </p:sp>
      <p:pic>
        <p:nvPicPr>
          <p:cNvPr id="5" name="Picture 4" descr="download.jpg heat.jpg"/>
          <p:cNvPicPr>
            <a:picLocks noChangeAspect="1"/>
          </p:cNvPicPr>
          <p:nvPr/>
        </p:nvPicPr>
        <p:blipFill rotWithShape="1">
          <a:blip r:embed="rId3"/>
          <a:srcRect b="5354"/>
          <a:stretch/>
        </p:blipFill>
        <p:spPr>
          <a:xfrm>
            <a:off x="2195736" y="90048"/>
            <a:ext cx="6395812" cy="4246404"/>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31789" y="7937"/>
            <a:ext cx="7704667" cy="1099591"/>
          </a:xfrm>
        </p:spPr>
        <p:txBody>
          <a:bodyPr/>
          <a:lstStyle/>
          <a:p>
            <a:r>
              <a:rPr lang="en-US" u="sng" dirty="0"/>
              <a:t>Background</a:t>
            </a:r>
          </a:p>
        </p:txBody>
      </p:sp>
      <p:sp>
        <p:nvSpPr>
          <p:cNvPr id="2" name="Content Placeholder 1"/>
          <p:cNvSpPr>
            <a:spLocks noGrp="1"/>
          </p:cNvSpPr>
          <p:nvPr>
            <p:ph idx="1"/>
          </p:nvPr>
        </p:nvSpPr>
        <p:spPr>
          <a:xfrm>
            <a:off x="761528" y="1628800"/>
            <a:ext cx="5034608" cy="4525963"/>
          </a:xfrm>
        </p:spPr>
        <p:txBody>
          <a:bodyPr>
            <a:normAutofit/>
          </a:bodyPr>
          <a:lstStyle/>
          <a:p>
            <a:r>
              <a:rPr lang="en-AU" dirty="0"/>
              <a:t>Explain the specific relevant background necessary for the question/research</a:t>
            </a:r>
          </a:p>
          <a:p>
            <a:pPr marL="624078" indent="-514350">
              <a:buAutoNum type="arabicPeriod"/>
            </a:pPr>
            <a:r>
              <a:rPr lang="en-US" sz="1600" b="1" dirty="0"/>
              <a:t>Heat relaxes muscles</a:t>
            </a:r>
          </a:p>
          <a:p>
            <a:pPr marL="624078" indent="-514350">
              <a:buAutoNum type="arabicPeriod"/>
            </a:pPr>
            <a:r>
              <a:rPr lang="en-US" sz="1600" b="1" dirty="0"/>
              <a:t>Heat may help athletes</a:t>
            </a:r>
          </a:p>
          <a:p>
            <a:pPr marL="624078" indent="-514350">
              <a:buAutoNum type="arabicPeriod"/>
            </a:pPr>
            <a:r>
              <a:rPr lang="en-US" sz="1600" b="1" dirty="0"/>
              <a:t>Heat requires hydration</a:t>
            </a:r>
            <a:endParaRPr lang="en-AU" sz="1600" dirty="0"/>
          </a:p>
          <a:p>
            <a:r>
              <a:rPr lang="en-AU" dirty="0"/>
              <a:t>Explain why the research question or aim of the study is important. </a:t>
            </a:r>
          </a:p>
          <a:p>
            <a:pPr marL="624078" indent="-514350">
              <a:buAutoNum type="arabicPeriod"/>
            </a:pPr>
            <a:r>
              <a:rPr lang="en-AU" sz="1400" dirty="0"/>
              <a:t>They are important because the development of the protocol and design of study </a:t>
            </a:r>
            <a:endParaRPr lang="en-US" sz="1400" dirty="0"/>
          </a:p>
        </p:txBody>
      </p:sp>
      <p:sp>
        <p:nvSpPr>
          <p:cNvPr id="5122" name="AutoShape 2" descr="Can Heat or Cold Therapy Supercharge Your Workout Recovery? |  Bodybuilding.co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 name="Picture 4" descr="download.jpg heat thearpy.jpg"/>
          <p:cNvPicPr>
            <a:picLocks noChangeAspect="1"/>
          </p:cNvPicPr>
          <p:nvPr/>
        </p:nvPicPr>
        <p:blipFill>
          <a:blip r:embed="rId2"/>
          <a:stretch>
            <a:fillRect/>
          </a:stretch>
        </p:blipFill>
        <p:spPr>
          <a:xfrm>
            <a:off x="5753569" y="1993575"/>
            <a:ext cx="3390431" cy="269081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10737" y="44624"/>
            <a:ext cx="7704667" cy="883567"/>
          </a:xfrm>
        </p:spPr>
        <p:txBody>
          <a:bodyPr/>
          <a:lstStyle/>
          <a:p>
            <a:r>
              <a:rPr lang="en-US" u="sng" dirty="0"/>
              <a:t>Findings</a:t>
            </a:r>
          </a:p>
        </p:txBody>
      </p:sp>
      <p:sp>
        <p:nvSpPr>
          <p:cNvPr id="2" name="Content Placeholder 1"/>
          <p:cNvSpPr>
            <a:spLocks noGrp="1"/>
          </p:cNvSpPr>
          <p:nvPr>
            <p:ph idx="1"/>
          </p:nvPr>
        </p:nvSpPr>
        <p:spPr>
          <a:xfrm>
            <a:off x="899592" y="928191"/>
            <a:ext cx="8149492" cy="3143271"/>
          </a:xfrm>
        </p:spPr>
        <p:txBody>
          <a:bodyPr>
            <a:normAutofit fontScale="92500" lnSpcReduction="10000"/>
          </a:bodyPr>
          <a:lstStyle/>
          <a:p>
            <a:r>
              <a:rPr lang="en-AU" dirty="0"/>
              <a:t>What was the answer for your research question in detail?</a:t>
            </a:r>
          </a:p>
          <a:p>
            <a:pPr marL="624078" indent="-514350">
              <a:buAutoNum type="arabicPeriod"/>
            </a:pPr>
            <a:r>
              <a:rPr lang="en-US" sz="1600" dirty="0" smtClean="0"/>
              <a:t>groin </a:t>
            </a:r>
            <a:r>
              <a:rPr lang="en-US" sz="1600" dirty="0"/>
              <a:t>exposed to HT </a:t>
            </a:r>
            <a:endParaRPr lang="en-US" sz="1600" dirty="0" smtClean="0"/>
          </a:p>
          <a:p>
            <a:pPr marL="624078" indent="-514350">
              <a:buAutoNum type="arabicPeriod"/>
            </a:pPr>
            <a:r>
              <a:rPr lang="en-US" sz="1600" dirty="0" smtClean="0"/>
              <a:t>control </a:t>
            </a:r>
            <a:r>
              <a:rPr lang="en-US" sz="1600" dirty="0"/>
              <a:t>therapy </a:t>
            </a:r>
            <a:endParaRPr lang="en-US" sz="1600" dirty="0" smtClean="0"/>
          </a:p>
          <a:p>
            <a:pPr marL="624078" indent="-514350">
              <a:buAutoNum type="arabicPeriod"/>
            </a:pPr>
            <a:r>
              <a:rPr lang="en-US" sz="1600" dirty="0" smtClean="0"/>
              <a:t>early </a:t>
            </a:r>
            <a:r>
              <a:rPr lang="en-US" sz="1600" dirty="0"/>
              <a:t>local heating </a:t>
            </a:r>
          </a:p>
          <a:p>
            <a:pPr marL="624078" indent="-514350">
              <a:buAutoNum type="arabicPeriod"/>
            </a:pPr>
            <a:r>
              <a:rPr lang="en-US" sz="1600" dirty="0" smtClean="0"/>
              <a:t>strong </a:t>
            </a:r>
            <a:r>
              <a:rPr lang="en-US" sz="1600" dirty="0"/>
              <a:t>eccentric exercise reduces local </a:t>
            </a:r>
            <a:r>
              <a:rPr lang="en-US" sz="1600" dirty="0" smtClean="0"/>
              <a:t>pain</a:t>
            </a:r>
          </a:p>
          <a:p>
            <a:pPr marL="624078" indent="-514350">
              <a:buAutoNum type="arabicPeriod"/>
            </a:pPr>
            <a:r>
              <a:rPr lang="en-US" sz="1600" dirty="0" smtClean="0"/>
              <a:t>eccentric </a:t>
            </a:r>
            <a:r>
              <a:rPr lang="en-US" sz="1600" dirty="0"/>
              <a:t>exercise pain </a:t>
            </a:r>
            <a:endParaRPr lang="en-US" sz="1600" dirty="0" smtClean="0"/>
          </a:p>
          <a:p>
            <a:pPr marL="624078" indent="-514350">
              <a:buAutoNum type="arabicPeriod"/>
            </a:pPr>
            <a:r>
              <a:rPr lang="en-US" sz="1600" dirty="0" smtClean="0"/>
              <a:t>control </a:t>
            </a:r>
            <a:r>
              <a:rPr lang="en-US" sz="1600" dirty="0"/>
              <a:t>intervention </a:t>
            </a:r>
          </a:p>
          <a:p>
            <a:pPr marL="624078" indent="-514350">
              <a:buAutoNum type="arabicPeriod"/>
            </a:pPr>
            <a:r>
              <a:rPr lang="en-US" sz="1600" dirty="0" smtClean="0"/>
              <a:t>increases blood </a:t>
            </a:r>
            <a:r>
              <a:rPr lang="en-US" sz="1600" dirty="0"/>
              <a:t>flow  by heat-induced</a:t>
            </a:r>
          </a:p>
          <a:p>
            <a:pPr marL="624078" indent="-514350">
              <a:buAutoNum type="arabicPeriod"/>
            </a:pPr>
            <a:r>
              <a:rPr lang="en-US" sz="1600" dirty="0" smtClean="0"/>
              <a:t> sensitize </a:t>
            </a:r>
            <a:r>
              <a:rPr lang="en-US" sz="1600" dirty="0"/>
              <a:t>muscle nociceptors.</a:t>
            </a:r>
          </a:p>
          <a:p>
            <a:pPr marL="624078" indent="-514350">
              <a:buAutoNum type="arabicPeriod"/>
            </a:pPr>
            <a:endParaRPr lang="en-US" sz="1600" dirty="0"/>
          </a:p>
        </p:txBody>
      </p:sp>
      <p:pic>
        <p:nvPicPr>
          <p:cNvPr id="4097" name="Picture 1"/>
          <p:cNvPicPr>
            <a:picLocks noChangeAspect="1" noChangeArrowheads="1"/>
          </p:cNvPicPr>
          <p:nvPr/>
        </p:nvPicPr>
        <p:blipFill>
          <a:blip r:embed="rId2"/>
          <a:srcRect/>
          <a:stretch>
            <a:fillRect/>
          </a:stretch>
        </p:blipFill>
        <p:spPr bwMode="auto">
          <a:xfrm>
            <a:off x="1766646" y="4149080"/>
            <a:ext cx="6415384" cy="2432942"/>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115617" y="-99391"/>
            <a:ext cx="5763002" cy="1296144"/>
          </a:xfrm>
        </p:spPr>
        <p:txBody>
          <a:bodyPr>
            <a:normAutofit fontScale="90000"/>
          </a:bodyPr>
          <a:lstStyle/>
          <a:p>
            <a:r>
              <a:rPr lang="en-AU" u="sng" dirty="0"/>
              <a:t>Physiological mechanisms and critical appraisal</a:t>
            </a:r>
            <a:endParaRPr lang="en-US" u="sng" dirty="0"/>
          </a:p>
        </p:txBody>
      </p:sp>
      <p:pic>
        <p:nvPicPr>
          <p:cNvPr id="4" name="Picture 3">
            <a:extLst>
              <a:ext uri="{FF2B5EF4-FFF2-40B4-BE49-F238E27FC236}">
                <a16:creationId xmlns:a16="http://schemas.microsoft.com/office/drawing/2014/main" id="{3EAF3BB8-94C7-44FD-B317-934AB7D9D7D4}"/>
              </a:ext>
            </a:extLst>
          </p:cNvPr>
          <p:cNvPicPr>
            <a:picLocks noChangeAspect="1"/>
          </p:cNvPicPr>
          <p:nvPr/>
        </p:nvPicPr>
        <p:blipFill>
          <a:blip r:embed="rId3"/>
          <a:stretch>
            <a:fillRect/>
          </a:stretch>
        </p:blipFill>
        <p:spPr>
          <a:xfrm>
            <a:off x="5255569" y="2420888"/>
            <a:ext cx="3024336" cy="3816424"/>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2" name="Content Placeholder 1"/>
          <p:cNvSpPr>
            <a:spLocks noGrp="1"/>
          </p:cNvSpPr>
          <p:nvPr>
            <p:ph idx="1"/>
          </p:nvPr>
        </p:nvSpPr>
        <p:spPr>
          <a:xfrm>
            <a:off x="1115616" y="1772816"/>
            <a:ext cx="7776863" cy="5069210"/>
          </a:xfrm>
        </p:spPr>
        <p:txBody>
          <a:bodyPr numCol="1" anchor="t">
            <a:normAutofit/>
          </a:bodyPr>
          <a:lstStyle/>
          <a:p>
            <a:pPr marL="0" indent="0">
              <a:lnSpc>
                <a:spcPct val="90000"/>
              </a:lnSpc>
              <a:buNone/>
            </a:pPr>
            <a:r>
              <a:rPr lang="en-AU" sz="1400" b="1" dirty="0"/>
              <a:t>Why do the findings of your research question occur with physiological detail? Is there other literature which confirms or contrasts your findings and are there any shortcoming or weaknesses in the literature approaching this research question</a:t>
            </a:r>
            <a:r>
              <a:rPr lang="en-AU" sz="1400" b="1" dirty="0" smtClean="0"/>
              <a:t>.</a:t>
            </a:r>
            <a:endParaRPr lang="en-AU" sz="1400" b="1" dirty="0"/>
          </a:p>
          <a:p>
            <a:pPr marL="342900" indent="-342900">
              <a:lnSpc>
                <a:spcPct val="90000"/>
              </a:lnSpc>
              <a:buFont typeface="+mj-lt"/>
              <a:buAutoNum type="arabicPeriod"/>
            </a:pPr>
            <a:r>
              <a:rPr lang="en-US" sz="1400" dirty="0" smtClean="0"/>
              <a:t>muscle </a:t>
            </a:r>
            <a:r>
              <a:rPr lang="en-US" sz="1400" dirty="0"/>
              <a:t>fibers  production </a:t>
            </a:r>
            <a:endParaRPr lang="en-US" sz="1400" dirty="0" smtClean="0"/>
          </a:p>
          <a:p>
            <a:pPr marL="342900" indent="-342900">
              <a:lnSpc>
                <a:spcPct val="90000"/>
              </a:lnSpc>
              <a:buFont typeface="+mj-lt"/>
              <a:buAutoNum type="arabicPeriod"/>
            </a:pPr>
            <a:r>
              <a:rPr lang="en-US" sz="1400" dirty="0" smtClean="0"/>
              <a:t> satellite </a:t>
            </a:r>
            <a:r>
              <a:rPr lang="en-US" sz="1400" dirty="0"/>
              <a:t>cells </a:t>
            </a:r>
            <a:endParaRPr lang="en-US" sz="1400" dirty="0" smtClean="0"/>
          </a:p>
          <a:p>
            <a:pPr marL="342900" indent="-342900">
              <a:lnSpc>
                <a:spcPct val="90000"/>
              </a:lnSpc>
              <a:buFont typeface="+mj-lt"/>
              <a:buAutoNum type="arabicPeriod"/>
            </a:pPr>
            <a:r>
              <a:rPr lang="en-US" sz="1400" dirty="0"/>
              <a:t>mechanical hyperalgesia </a:t>
            </a:r>
            <a:endParaRPr lang="en-US" sz="1400" dirty="0" smtClean="0"/>
          </a:p>
          <a:p>
            <a:pPr marL="342900" indent="-342900">
              <a:lnSpc>
                <a:spcPct val="90000"/>
              </a:lnSpc>
              <a:buFont typeface="+mj-lt"/>
              <a:buAutoNum type="arabicPeriod"/>
            </a:pPr>
            <a:r>
              <a:rPr lang="en-US" sz="1400" dirty="0" smtClean="0"/>
              <a:t>muscle </a:t>
            </a:r>
            <a:r>
              <a:rPr lang="en-US" sz="1400" dirty="0"/>
              <a:t>nerve </a:t>
            </a:r>
            <a:r>
              <a:rPr lang="en-US" sz="1400" dirty="0" smtClean="0"/>
              <a:t>growth </a:t>
            </a:r>
          </a:p>
          <a:p>
            <a:pPr marL="342900" indent="-342900">
              <a:lnSpc>
                <a:spcPct val="90000"/>
              </a:lnSpc>
              <a:buFont typeface="+mj-lt"/>
              <a:buAutoNum type="arabicPeriod"/>
            </a:pPr>
            <a:r>
              <a:rPr lang="en-US" sz="1400" dirty="0" smtClean="0"/>
              <a:t>physical </a:t>
            </a:r>
            <a:r>
              <a:rPr lang="en-US" sz="1400" dirty="0"/>
              <a:t>inactivity-induced </a:t>
            </a:r>
          </a:p>
          <a:p>
            <a:pPr marL="342900" indent="-342900">
              <a:lnSpc>
                <a:spcPct val="90000"/>
              </a:lnSpc>
              <a:buFont typeface="+mj-lt"/>
              <a:buAutoNum type="arabicPeriod"/>
            </a:pPr>
            <a:r>
              <a:rPr lang="en-US" sz="1400" dirty="0" smtClean="0"/>
              <a:t>HT , </a:t>
            </a:r>
            <a:r>
              <a:rPr lang="en-US" sz="1400" dirty="0"/>
              <a:t>skeletal </a:t>
            </a:r>
            <a:r>
              <a:rPr lang="en-US" sz="1400" dirty="0" smtClean="0"/>
              <a:t>muscle  </a:t>
            </a:r>
            <a:r>
              <a:rPr lang="en-US" sz="1400" dirty="0"/>
              <a:t>recovery </a:t>
            </a:r>
            <a:r>
              <a:rPr lang="en-US" sz="1400" dirty="0" smtClean="0"/>
              <a:t> damage</a:t>
            </a:r>
          </a:p>
          <a:p>
            <a:pPr marL="342900" indent="-342900">
              <a:lnSpc>
                <a:spcPct val="90000"/>
              </a:lnSpc>
              <a:buFont typeface="+mj-lt"/>
              <a:buAutoNum type="arabicPeriod"/>
            </a:pPr>
            <a:r>
              <a:rPr lang="en-US" sz="1400" dirty="0" smtClean="0"/>
              <a:t>inflammatory cells</a:t>
            </a:r>
          </a:p>
          <a:p>
            <a:pPr marL="342900" indent="-342900">
              <a:lnSpc>
                <a:spcPct val="90000"/>
              </a:lnSpc>
              <a:buFont typeface="+mj-lt"/>
              <a:buAutoNum type="arabicPeriod"/>
            </a:pPr>
            <a:r>
              <a:rPr lang="en-US" sz="1400" dirty="0" smtClean="0"/>
              <a:t> M1 </a:t>
            </a:r>
            <a:r>
              <a:rPr lang="en-US" sz="1400" dirty="0"/>
              <a:t>macrophages </a:t>
            </a:r>
            <a:r>
              <a:rPr lang="en-US" sz="1400" dirty="0" smtClean="0"/>
              <a:t> </a:t>
            </a:r>
          </a:p>
          <a:p>
            <a:pPr marL="342900" indent="-342900">
              <a:lnSpc>
                <a:spcPct val="90000"/>
              </a:lnSpc>
              <a:buFont typeface="+mj-lt"/>
              <a:buAutoNum type="arabicPeriod"/>
            </a:pPr>
            <a:r>
              <a:rPr lang="en-US" sz="1400" dirty="0" smtClean="0"/>
              <a:t>satellite </a:t>
            </a:r>
            <a:r>
              <a:rPr lang="en-US" sz="1400" dirty="0"/>
              <a:t>cells </a:t>
            </a:r>
            <a:endParaRPr lang="en-US" sz="1400" dirty="0" smtClean="0"/>
          </a:p>
          <a:p>
            <a:pPr marL="342900" indent="-342900">
              <a:lnSpc>
                <a:spcPct val="90000"/>
              </a:lnSpc>
              <a:buFont typeface="+mj-lt"/>
              <a:buAutoNum type="arabicPeriod"/>
            </a:pPr>
            <a:r>
              <a:rPr lang="en-US" sz="1400" dirty="0"/>
              <a:t>factor content </a:t>
            </a:r>
            <a:endParaRPr lang="en-US" sz="1400" dirty="0" smtClean="0"/>
          </a:p>
          <a:p>
            <a:pPr marL="342900" indent="-342900">
              <a:lnSpc>
                <a:spcPct val="90000"/>
              </a:lnSpc>
              <a:buFont typeface="+mj-lt"/>
              <a:buAutoNum type="arabicPeriod"/>
            </a:pPr>
            <a:r>
              <a:rPr lang="en-US" sz="1400" dirty="0" smtClean="0"/>
              <a:t>Fibrosis</a:t>
            </a:r>
          </a:p>
          <a:p>
            <a:pPr marL="342900" indent="-342900">
              <a:lnSpc>
                <a:spcPct val="90000"/>
              </a:lnSpc>
              <a:buFont typeface="+mj-lt"/>
              <a:buAutoNum type="arabicPeriod"/>
            </a:pPr>
            <a:r>
              <a:rPr lang="en-US" sz="1400" dirty="0"/>
              <a:t>growth factor </a:t>
            </a:r>
          </a:p>
          <a:p>
            <a:pPr marL="342900" indent="-342900">
              <a:lnSpc>
                <a:spcPct val="90000"/>
              </a:lnSpc>
              <a:buFont typeface="+mj-lt"/>
              <a:buAutoNum type="arabicPeriod"/>
            </a:pPr>
            <a:endParaRPr lang="en-AU" sz="1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3389" y="116632"/>
            <a:ext cx="7704667" cy="955575"/>
          </a:xfrm>
        </p:spPr>
        <p:txBody>
          <a:bodyPr/>
          <a:lstStyle/>
          <a:p>
            <a:r>
              <a:rPr lang="en-US" u="sng" dirty="0"/>
              <a:t>References</a:t>
            </a:r>
          </a:p>
        </p:txBody>
      </p:sp>
      <p:sp>
        <p:nvSpPr>
          <p:cNvPr id="2" name="Content Placeholder 1"/>
          <p:cNvSpPr>
            <a:spLocks noGrp="1"/>
          </p:cNvSpPr>
          <p:nvPr>
            <p:ph idx="1"/>
          </p:nvPr>
        </p:nvSpPr>
        <p:spPr>
          <a:xfrm>
            <a:off x="827584" y="1412776"/>
            <a:ext cx="7941757" cy="4988023"/>
          </a:xfrm>
        </p:spPr>
        <p:txBody>
          <a:bodyPr>
            <a:normAutofit/>
          </a:bodyPr>
          <a:lstStyle/>
          <a:p>
            <a:pPr marL="452628" indent="-342900">
              <a:buAutoNum type="arabicPeriod"/>
            </a:pPr>
            <a:r>
              <a:rPr lang="en-US" sz="1100" dirty="0"/>
              <a:t>24 -</a:t>
            </a:r>
            <a:r>
              <a:rPr lang="en-US" sz="1100" dirty="0" err="1"/>
              <a:t>McArdle</a:t>
            </a:r>
            <a:r>
              <a:rPr lang="en-US" sz="1100" dirty="0"/>
              <a:t> A, </a:t>
            </a:r>
            <a:r>
              <a:rPr lang="en-US" sz="1100" dirty="0" err="1"/>
              <a:t>Dillmann</a:t>
            </a:r>
            <a:r>
              <a:rPr lang="en-US" sz="1100" dirty="0"/>
              <a:t> WH, </a:t>
            </a:r>
            <a:r>
              <a:rPr lang="en-US" sz="1100" dirty="0" err="1"/>
              <a:t>Mestril</a:t>
            </a:r>
            <a:r>
              <a:rPr lang="en-US" sz="1100" dirty="0"/>
              <a:t> R, Faulkner JA, Jackson MJ. </a:t>
            </a:r>
            <a:r>
              <a:rPr lang="en-US" sz="1100" dirty="0" err="1"/>
              <a:t>Overexpression</a:t>
            </a:r>
            <a:r>
              <a:rPr lang="en-US" sz="1100" dirty="0"/>
              <a:t> of HSP70 in mouse skeletal muscle protects against muscle damage and age-related muscle dysfunction. FASEB J 18: 355– 357, 2004. doi:10.1096/fj.03-0395fje</a:t>
            </a:r>
          </a:p>
          <a:p>
            <a:pPr marL="452628" indent="-342900">
              <a:buAutoNum type="arabicPeriod"/>
            </a:pPr>
            <a:r>
              <a:rPr lang="en-US" sz="1100" dirty="0"/>
              <a:t>36- </a:t>
            </a:r>
            <a:r>
              <a:rPr lang="en-US" sz="1100" dirty="0" err="1"/>
              <a:t>Petrofsky</a:t>
            </a:r>
            <a:r>
              <a:rPr lang="en-US" sz="1100" dirty="0"/>
              <a:t> J, </a:t>
            </a:r>
            <a:r>
              <a:rPr lang="en-US" sz="1100" dirty="0" err="1"/>
              <a:t>Berk</a:t>
            </a:r>
            <a:r>
              <a:rPr lang="en-US" sz="1100" dirty="0"/>
              <a:t> L, </a:t>
            </a:r>
            <a:r>
              <a:rPr lang="en-US" sz="1100" dirty="0" err="1"/>
              <a:t>Bains</a:t>
            </a:r>
            <a:r>
              <a:rPr lang="en-US" sz="1100" dirty="0"/>
              <a:t> G, </a:t>
            </a:r>
            <a:r>
              <a:rPr lang="en-US" sz="1100" dirty="0" err="1"/>
              <a:t>Khowailed</a:t>
            </a:r>
            <a:r>
              <a:rPr lang="en-US" sz="1100" dirty="0"/>
              <a:t> IA, Lee H, </a:t>
            </a:r>
            <a:r>
              <a:rPr lang="en-US" sz="1100" dirty="0" err="1"/>
              <a:t>Laymon</a:t>
            </a:r>
            <a:r>
              <a:rPr lang="en-US" sz="1100" dirty="0"/>
              <a:t> M. The efficacy of sustained heat treatment on delayed-onset muscle soreness. </a:t>
            </a:r>
            <a:r>
              <a:rPr lang="en-US" sz="1100" dirty="0" err="1"/>
              <a:t>Clin</a:t>
            </a:r>
            <a:r>
              <a:rPr lang="en-US" sz="1100" dirty="0"/>
              <a:t> J Sport Med 27: 329–337, 2017. doi:10.1097/JSM.0000000000000375</a:t>
            </a:r>
          </a:p>
          <a:p>
            <a:pPr marL="452628" indent="-342900">
              <a:buAutoNum type="arabicPeriod"/>
            </a:pPr>
            <a:r>
              <a:rPr lang="en-US" sz="1100" dirty="0"/>
              <a:t>13- </a:t>
            </a:r>
            <a:r>
              <a:rPr lang="en-US" sz="1100" dirty="0" err="1"/>
              <a:t>Heinonen</a:t>
            </a:r>
            <a:r>
              <a:rPr lang="en-US" sz="1100" dirty="0"/>
              <a:t> I, Brothers RM, </a:t>
            </a:r>
            <a:r>
              <a:rPr lang="en-US" sz="1100" dirty="0" err="1"/>
              <a:t>Kemppainen</a:t>
            </a:r>
            <a:r>
              <a:rPr lang="en-US" sz="1100" dirty="0"/>
              <a:t> J, </a:t>
            </a:r>
            <a:r>
              <a:rPr lang="en-US" sz="1100" dirty="0" err="1"/>
              <a:t>Knuuti</a:t>
            </a:r>
            <a:r>
              <a:rPr lang="en-US" sz="1100" dirty="0"/>
              <a:t> J, </a:t>
            </a:r>
            <a:r>
              <a:rPr lang="en-US" sz="1100" dirty="0" err="1"/>
              <a:t>Kalliokoski</a:t>
            </a:r>
            <a:r>
              <a:rPr lang="en-US" sz="1100" dirty="0"/>
              <a:t> KK, Crandall CG. Local heating, but not indirect whole body heating, increases human skeletal muscle blood flow. J </a:t>
            </a:r>
            <a:r>
              <a:rPr lang="en-US" sz="1100" dirty="0" err="1"/>
              <a:t>Appl</a:t>
            </a:r>
            <a:r>
              <a:rPr lang="en-US" sz="1100" dirty="0"/>
              <a:t> </a:t>
            </a:r>
            <a:r>
              <a:rPr lang="en-US" sz="1100" dirty="0" err="1"/>
              <a:t>Physiol</a:t>
            </a:r>
            <a:r>
              <a:rPr lang="en-US" sz="1100" dirty="0"/>
              <a:t> (1985) 111: 818 –824, 2011. doi:10.1152/japplphysiol.00269.2011.</a:t>
            </a:r>
          </a:p>
          <a:p>
            <a:pPr marL="452628" indent="-342900">
              <a:buAutoNum type="arabicPeriod"/>
            </a:pPr>
            <a:r>
              <a:rPr lang="en-US" sz="1100" dirty="0"/>
              <a:t>4. Beaton LJ, </a:t>
            </a:r>
            <a:r>
              <a:rPr lang="en-US" sz="1100" dirty="0" err="1"/>
              <a:t>Tarnopolsky</a:t>
            </a:r>
            <a:r>
              <a:rPr lang="en-US" sz="1100" dirty="0"/>
              <a:t> MA, Phillips SM. Contraction-induced muscle damage in humans following calcium channel blocker administration. J </a:t>
            </a:r>
            <a:r>
              <a:rPr lang="en-US" sz="1100" dirty="0" err="1"/>
              <a:t>Physiol</a:t>
            </a:r>
            <a:r>
              <a:rPr lang="en-US" sz="1100" dirty="0"/>
              <a:t> 544: 849 –859, 2002. doi:10.1113/jphysiol.2002.022350.</a:t>
            </a:r>
          </a:p>
          <a:p>
            <a:pPr marL="452628" indent="-342900">
              <a:buAutoNum type="arabicPeriod"/>
            </a:pPr>
            <a:r>
              <a:rPr lang="en-US" sz="1100" dirty="0"/>
              <a:t>10. </a:t>
            </a:r>
            <a:r>
              <a:rPr lang="en-US" sz="1100" dirty="0" err="1"/>
              <a:t>Crameri</a:t>
            </a:r>
            <a:r>
              <a:rPr lang="en-US" sz="1100" dirty="0"/>
              <a:t> RM, </a:t>
            </a:r>
            <a:r>
              <a:rPr lang="en-US" sz="1100" dirty="0" err="1"/>
              <a:t>Aagaard</a:t>
            </a:r>
            <a:r>
              <a:rPr lang="en-US" sz="1100" dirty="0"/>
              <a:t> P, </a:t>
            </a:r>
            <a:r>
              <a:rPr lang="en-US" sz="1100" dirty="0" err="1"/>
              <a:t>Qvortrup</a:t>
            </a:r>
            <a:r>
              <a:rPr lang="en-US" sz="1100" dirty="0"/>
              <a:t> K, </a:t>
            </a:r>
            <a:r>
              <a:rPr lang="en-US" sz="1100" dirty="0" err="1"/>
              <a:t>Langberg</a:t>
            </a:r>
            <a:r>
              <a:rPr lang="en-US" sz="1100" dirty="0"/>
              <a:t> H, </a:t>
            </a:r>
            <a:r>
              <a:rPr lang="en-US" sz="1100" dirty="0" err="1"/>
              <a:t>Olesen</a:t>
            </a:r>
            <a:r>
              <a:rPr lang="en-US" sz="1100" dirty="0"/>
              <a:t> J, </a:t>
            </a:r>
            <a:r>
              <a:rPr lang="en-US" sz="1100" dirty="0" err="1"/>
              <a:t>Kjaer</a:t>
            </a:r>
            <a:r>
              <a:rPr lang="en-US" sz="1100" dirty="0"/>
              <a:t> M. </a:t>
            </a:r>
            <a:r>
              <a:rPr lang="en-US" sz="1100" dirty="0" err="1"/>
              <a:t>Myofibre</a:t>
            </a:r>
            <a:r>
              <a:rPr lang="en-US" sz="1100" dirty="0"/>
              <a:t> damage in human skeletal muscle: effects of electrical stimulation versus voluntary contraction. J </a:t>
            </a:r>
            <a:r>
              <a:rPr lang="en-US" sz="1100" dirty="0" err="1"/>
              <a:t>Physiol</a:t>
            </a:r>
            <a:r>
              <a:rPr lang="en-US" sz="1100" dirty="0"/>
              <a:t> 583: 365–380, 2007. doi:10.1113/jphysiol.2007.128827.</a:t>
            </a:r>
          </a:p>
          <a:p>
            <a:pPr marL="452628" indent="-342900">
              <a:buAutoNum type="arabicPeriod"/>
            </a:pPr>
            <a:r>
              <a:rPr lang="en-US" sz="1100" dirty="0"/>
              <a:t>27. </a:t>
            </a:r>
            <a:r>
              <a:rPr lang="en-US" sz="1100" dirty="0" err="1"/>
              <a:t>Mizumura</a:t>
            </a:r>
            <a:r>
              <a:rPr lang="en-US" sz="1100" dirty="0"/>
              <a:t> K, Taguchi T. Delayed onset muscle soreness: involvement of </a:t>
            </a:r>
            <a:r>
              <a:rPr lang="en-US" sz="1100" dirty="0" err="1"/>
              <a:t>neurotrophic</a:t>
            </a:r>
            <a:r>
              <a:rPr lang="en-US" sz="1100" dirty="0"/>
              <a:t> factors. J </a:t>
            </a:r>
            <a:r>
              <a:rPr lang="en-US" sz="1100" dirty="0" err="1"/>
              <a:t>Physiol</a:t>
            </a:r>
            <a:r>
              <a:rPr lang="en-US" sz="1100" dirty="0"/>
              <a:t> </a:t>
            </a:r>
            <a:r>
              <a:rPr lang="en-US" sz="1100" dirty="0" err="1"/>
              <a:t>Sci</a:t>
            </a:r>
            <a:r>
              <a:rPr lang="en-US" sz="1100" dirty="0"/>
              <a:t> 66: 43–52, 2016. doi:10.1007/s12576- 015-0397-0</a:t>
            </a:r>
          </a:p>
          <a:p>
            <a:pPr marL="452628" indent="-342900">
              <a:buAutoNum type="arabicPeriod"/>
            </a:pPr>
            <a:r>
              <a:rPr lang="en-US" sz="1100" dirty="0"/>
              <a:t>. Nakagawa T, </a:t>
            </a:r>
            <a:r>
              <a:rPr lang="en-US" sz="1100" dirty="0" err="1"/>
              <a:t>Hiraga</a:t>
            </a:r>
            <a:r>
              <a:rPr lang="en-US" sz="1100" dirty="0"/>
              <a:t> SI, </a:t>
            </a:r>
            <a:r>
              <a:rPr lang="en-US" sz="1100" dirty="0" err="1"/>
              <a:t>Mizumura</a:t>
            </a:r>
            <a:r>
              <a:rPr lang="en-US" sz="1100" dirty="0"/>
              <a:t> K, Hori K, Ozaki N, </a:t>
            </a:r>
            <a:r>
              <a:rPr lang="en-US" sz="1100" dirty="0" err="1"/>
              <a:t>Koeda</a:t>
            </a:r>
            <a:r>
              <a:rPr lang="en-US" sz="1100" dirty="0"/>
              <a:t> T. Topical thermal therapy with hot packs suppresses physical </a:t>
            </a:r>
            <a:r>
              <a:rPr lang="en-US" sz="1100" dirty="0" err="1"/>
              <a:t>inactivityinduced</a:t>
            </a:r>
            <a:r>
              <a:rPr lang="en-US" sz="1100" dirty="0"/>
              <a:t> mechanical </a:t>
            </a:r>
            <a:r>
              <a:rPr lang="en-US" sz="1100" dirty="0" err="1"/>
              <a:t>hyperalgesia</a:t>
            </a:r>
            <a:r>
              <a:rPr lang="en-US" sz="1100" dirty="0"/>
              <a:t> and up-regulation of NGF. J </a:t>
            </a:r>
            <a:r>
              <a:rPr lang="en-US" sz="1100" dirty="0" err="1"/>
              <a:t>Physiol</a:t>
            </a:r>
            <a:r>
              <a:rPr lang="en-US" sz="1100" dirty="0"/>
              <a:t> </a:t>
            </a:r>
            <a:r>
              <a:rPr lang="en-US" sz="1100" dirty="0" err="1"/>
              <a:t>Sci</a:t>
            </a:r>
            <a:r>
              <a:rPr lang="en-US" sz="1100" dirty="0"/>
              <a:t> 68: 629 –637, 2018. doi:10.1007/s12576-017-0574-4.</a:t>
            </a:r>
          </a:p>
          <a:p>
            <a:pPr marL="452628" indent="-342900">
              <a:buFont typeface="Wingdings 3"/>
              <a:buAutoNum type="arabicPeriod"/>
            </a:pPr>
            <a:r>
              <a:rPr lang="en-US" sz="1100" dirty="0"/>
              <a:t>31. Novak ML, </a:t>
            </a:r>
            <a:r>
              <a:rPr lang="en-US" sz="1100" dirty="0" err="1"/>
              <a:t>Weinheimer-Haus</a:t>
            </a:r>
            <a:r>
              <a:rPr lang="en-US" sz="1100" dirty="0"/>
              <a:t> EM, </a:t>
            </a:r>
            <a:r>
              <a:rPr lang="en-US" sz="1100" dirty="0" err="1"/>
              <a:t>Koh</a:t>
            </a:r>
            <a:r>
              <a:rPr lang="en-US" sz="1100" dirty="0"/>
              <a:t> TJ. Macrophage activation and skeletal muscle healing following traumatic injury. J </a:t>
            </a:r>
            <a:r>
              <a:rPr lang="en-US" sz="1100" dirty="0" err="1"/>
              <a:t>Pathol</a:t>
            </a:r>
            <a:r>
              <a:rPr lang="en-US" sz="1100" dirty="0"/>
              <a:t> 232: 344 – 355, 2014. doi:10.1002/path.4301.</a:t>
            </a:r>
          </a:p>
          <a:p>
            <a:pPr marL="452628" indent="-342900">
              <a:buFont typeface="Wingdings 3"/>
              <a:buAutoNum type="arabicPeriod"/>
            </a:pPr>
            <a:r>
              <a:rPr lang="en-US" sz="1100" dirty="0"/>
              <a:t>34. Paulsen G, </a:t>
            </a:r>
            <a:r>
              <a:rPr lang="en-US" sz="1100" dirty="0" err="1"/>
              <a:t>Crameri</a:t>
            </a:r>
            <a:r>
              <a:rPr lang="en-US" sz="1100" dirty="0"/>
              <a:t> R, </a:t>
            </a:r>
            <a:r>
              <a:rPr lang="en-US" sz="1100" dirty="0" err="1"/>
              <a:t>Benestad</a:t>
            </a:r>
            <a:r>
              <a:rPr lang="en-US" sz="1100" dirty="0"/>
              <a:t> HB, </a:t>
            </a:r>
            <a:r>
              <a:rPr lang="en-US" sz="1100" dirty="0" err="1"/>
              <a:t>Fjeld</a:t>
            </a:r>
            <a:r>
              <a:rPr lang="en-US" sz="1100" dirty="0"/>
              <a:t> JG, </a:t>
            </a:r>
            <a:r>
              <a:rPr lang="en-US" sz="1100" dirty="0" err="1"/>
              <a:t>Mørkrid</a:t>
            </a:r>
            <a:r>
              <a:rPr lang="en-US" sz="1100" dirty="0"/>
              <a:t> L, </a:t>
            </a:r>
            <a:r>
              <a:rPr lang="en-US" sz="1100" dirty="0" err="1"/>
              <a:t>Hallén</a:t>
            </a:r>
            <a:r>
              <a:rPr lang="en-US" sz="1100" dirty="0"/>
              <a:t> J, </a:t>
            </a:r>
            <a:r>
              <a:rPr lang="en-US" sz="1100" dirty="0" err="1"/>
              <a:t>Raastad</a:t>
            </a:r>
            <a:r>
              <a:rPr lang="en-US" sz="1100" dirty="0"/>
              <a:t> T. Time course of leukocyte accumulation in human muscle after eccentric exercise. Med </a:t>
            </a:r>
            <a:r>
              <a:rPr lang="en-US" sz="1100" dirty="0" err="1"/>
              <a:t>Sci</a:t>
            </a:r>
            <a:r>
              <a:rPr lang="en-US" sz="1100" dirty="0"/>
              <a:t> Sports </a:t>
            </a:r>
            <a:r>
              <a:rPr lang="en-US" sz="1100" dirty="0" err="1"/>
              <a:t>Exerc</a:t>
            </a:r>
            <a:r>
              <a:rPr lang="en-US" sz="1100" dirty="0"/>
              <a:t> 42: 75–85, 2010. doi:10.1249/ MSS.0b013e3181ac7adb.</a:t>
            </a:r>
          </a:p>
          <a:p>
            <a:pPr marL="452628" indent="-342900">
              <a:buFont typeface="Wingdings 3"/>
              <a:buAutoNum type="arabicPeriod"/>
            </a:pPr>
            <a:r>
              <a:rPr lang="en-AU" sz="1100" dirty="0"/>
              <a:t>Impact of heat therapy on recovery after eccentric exercise in humans. Kim, 2019.</a:t>
            </a:r>
            <a:endParaRPr lang="en-US" sz="11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204</TotalTime>
  <Words>553</Words>
  <Application>Microsoft Office PowerPoint</Application>
  <PresentationFormat>On-screen Show (4:3)</PresentationFormat>
  <Paragraphs>44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Corbel</vt:lpstr>
      <vt:lpstr>Wingdings 3</vt:lpstr>
      <vt:lpstr>Parallax</vt:lpstr>
      <vt:lpstr>Exercise Physiology IITs</vt:lpstr>
      <vt:lpstr>Background</vt:lpstr>
      <vt:lpstr>Findings</vt:lpstr>
      <vt:lpstr>Physiological mechanisms and critical appraisal</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Physiology IITs</dc:title>
  <dc:creator>carlislenuc3</dc:creator>
  <cp:lastModifiedBy>Sara Aljorani</cp:lastModifiedBy>
  <cp:revision>22</cp:revision>
  <dcterms:created xsi:type="dcterms:W3CDTF">2021-03-21T22:36:49Z</dcterms:created>
  <dcterms:modified xsi:type="dcterms:W3CDTF">2021-04-21T05:18:19Z</dcterms:modified>
</cp:coreProperties>
</file>